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6" r:id="rId2"/>
    <p:sldId id="263" r:id="rId3"/>
    <p:sldId id="268" r:id="rId4"/>
    <p:sldId id="269" r:id="rId5"/>
    <p:sldId id="270" r:id="rId6"/>
    <p:sldId id="271" r:id="rId7"/>
    <p:sldId id="267" r:id="rId8"/>
    <p:sldId id="272" r:id="rId9"/>
    <p:sldId id="274" r:id="rId10"/>
    <p:sldId id="275" r:id="rId1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1" autoAdjust="0"/>
    <p:restoredTop sz="94660"/>
  </p:normalViewPr>
  <p:slideViewPr>
    <p:cSldViewPr>
      <p:cViewPr varScale="1">
        <p:scale>
          <a:sx n="74" d="100"/>
          <a:sy n="74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3064AF0A-9D6B-4C6F-A431-7D4BAE5DB905}" type="datetimeFigureOut">
              <a:rPr lang="en-US"/>
              <a:pPr>
                <a:defRPr/>
              </a:pPr>
              <a:t>4/28/2013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9F944E76-E12C-43D5-B6C8-18292BE2F7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B63DFA22-65BB-4ED4-867F-28D7824A2210}" type="datetimeFigureOut">
              <a:rPr lang="en-US"/>
              <a:pPr>
                <a:defRPr/>
              </a:pPr>
              <a:t>4/28/2013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pPr lvl="0"/>
            <a:endParaRPr lang="en-US" noProof="0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9AE6DA96-9B51-4E17-ADC2-D42F1D44B8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9692C2-CEF1-4002-B0F7-82F42863C6FC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29699" name="Rectangl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85ABFE-36E4-4AA3-940F-7289191E9DEE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 userDrawn="1"/>
        </p:nvSpPr>
        <p:spPr>
          <a:xfrm>
            <a:off x="7162800" y="136525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en-US" sz="4800" baseline="0" dirty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sz="2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Rectangle 10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D4945D-D447-4CB7-8A6F-DA263F12367C}" type="datetimeFigureOut">
              <a:rPr lang="en-US"/>
              <a:pPr>
                <a:defRPr/>
              </a:pPr>
              <a:t>4/28/2013</a:t>
            </a:fld>
            <a:endParaRPr lang="en-US" dirty="0"/>
          </a:p>
        </p:txBody>
      </p:sp>
      <p:sp>
        <p:nvSpPr>
          <p:cNvPr id="8" name="Rectangl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585136-747A-45BF-973C-EE880751E5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3"/>
          <p:cNvSpPr>
            <a:spLocks noGrp="1"/>
          </p:cNvSpPr>
          <p:nvPr>
            <p:ph type="ftr" sz="quarter" idx="18"/>
          </p:nvPr>
        </p:nvSpPr>
        <p:spPr>
          <a:xfrm rot="16200000">
            <a:off x="7296151" y="3698875"/>
            <a:ext cx="29337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28600" y="228600"/>
            <a:ext cx="3947160" cy="2960370"/>
          </a:xfrm>
        </p:spPr>
        <p:txBody>
          <a:bodyPr anchor="b"/>
          <a:lstStyle>
            <a:lvl1pPr marL="0" marR="0" indent="0" algn="r" eaLnBrk="1" latinLnBrk="0" hangingPunct="1">
              <a:buFontTx/>
              <a:buNone/>
              <a:defRPr kumimoji="0" sz="2000" i="0"/>
            </a:lvl1pPr>
            <a:extLst/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D69D20-F2C2-49A6-8D6D-5E79B79A994A}" type="datetimeFigureOut">
              <a:rPr lang="en-US"/>
              <a:pPr>
                <a:defRPr/>
              </a:pPr>
              <a:t>4/28/2013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FD25172-3393-482C-8A4D-D5626046E1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773F9D-645E-43CE-8729-7ABF880B4F2B}" type="datetimeFigureOut">
              <a:rPr lang="en-US"/>
              <a:pPr>
                <a:defRPr/>
              </a:pPr>
              <a:t>4/28/2013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7DD7456-A576-44A5-A601-A05D89F656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152400" y="228600"/>
            <a:ext cx="1676400" cy="2743200"/>
          </a:xfrm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6629400" y="228600"/>
            <a:ext cx="1676400" cy="19050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/>
          </p:nvPr>
        </p:nvSpPr>
        <p:spPr>
          <a:xfrm>
            <a:off x="152400" y="4724400"/>
            <a:ext cx="1676400" cy="1905000"/>
          </a:xfrm>
        </p:spPr>
        <p:txBody>
          <a:bodyPr anchor="b"/>
          <a:lstStyle>
            <a:lvl1pPr marL="0" marR="0" indent="0" algn="r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/>
          </p:nvPr>
        </p:nvSpPr>
        <p:spPr>
          <a:xfrm>
            <a:off x="6629400" y="4724400"/>
            <a:ext cx="1676400" cy="1905000"/>
          </a:xfrm>
        </p:spPr>
        <p:txBody>
          <a:bodyPr anchor="b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D5EEFA-EE56-4B2B-A835-C0EDC18A3E1A}" type="datetimeFigureOut">
              <a:rPr lang="en-US"/>
              <a:pPr>
                <a:defRPr/>
              </a:pPr>
              <a:t>4/28/2013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672BDA3-CD77-4CB7-B21C-FBA150FD9F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533400" y="6324600"/>
            <a:ext cx="3657600" cy="3048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/>
          </p:nvPr>
        </p:nvSpPr>
        <p:spPr>
          <a:xfrm>
            <a:off x="533400" y="304800"/>
            <a:ext cx="3657600" cy="3048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4267200" y="6324600"/>
            <a:ext cx="3657600" cy="3048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4267200" y="304800"/>
            <a:ext cx="3657600" cy="3048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A17DE8-7C23-46ED-8222-CEE71275887F}" type="datetimeFigureOut">
              <a:rPr lang="en-US"/>
              <a:pPr>
                <a:defRPr/>
              </a:pPr>
              <a:t>4/28/2013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29287B8-8E05-494F-8CBB-FF11EDDE9B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/>
          </p:nvPr>
        </p:nvSpPr>
        <p:spPr>
          <a:xfrm>
            <a:off x="228600" y="3352800"/>
            <a:ext cx="8153400" cy="30480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sz="2800" baseline="0"/>
            </a:lvl1pPr>
            <a:extLst/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D59B1A-1AC9-466F-B30E-7275FC704BEA}" type="datetimeFigureOut">
              <a:rPr lang="en-US"/>
              <a:pPr>
                <a:defRPr/>
              </a:pPr>
              <a:t>4/28/2013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364F938-D537-4F56-B5C0-D5B84D6F50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Portrait with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E8F9D4-80F0-461F-89C9-AD6744D790F2}" type="datetimeFigureOut">
              <a:rPr lang="en-US"/>
              <a:pPr>
                <a:defRPr/>
              </a:pPr>
              <a:t>4/28/2013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531FF6A-9E0C-4EAA-BF3C-C0B88730D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D95EB4-5E44-49E9-8874-C6C4E6102392}" type="datetimeFigureOut">
              <a:rPr lang="en-US"/>
              <a:pPr>
                <a:defRPr/>
              </a:pPr>
              <a:t>4/28/2013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6F7D1B8-9EE2-4443-8451-831BA4010E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andscape with 3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83F84D-E198-4F6B-B43A-AD0523FD0997}" type="datetimeFigureOut">
              <a:rPr lang="en-US"/>
              <a:pPr>
                <a:defRPr/>
              </a:pPr>
              <a:t>4/28/2013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3B989E6-33EB-4E81-90AF-A398530743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/>
          <a:lstStyle>
            <a:lvl1pPr marL="0" marR="0" indent="0" algn="l" eaLnBrk="1" latinLnBrk="0" hangingPunct="1">
              <a:buFontTx/>
              <a:buNone/>
              <a:defRPr kumimoji="0" sz="2000" i="0"/>
            </a:lvl1pPr>
            <a:extLst/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51A481-D4C2-48E5-88B6-0ADD2EEC6C93}" type="datetimeFigureOut">
              <a:rPr lang="en-US"/>
              <a:pPr>
                <a:defRPr/>
              </a:pPr>
              <a:t>4/28/2013</a:t>
            </a:fld>
            <a:endParaRPr lang="en-US" dirty="0"/>
          </a:p>
        </p:txBody>
      </p:sp>
      <p:sp>
        <p:nvSpPr>
          <p:cNvPr id="5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5D3CD4E-A2BA-40F4-AA32-6B0A408AE2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noProof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/>
          <a:lstStyle>
            <a:lvl1pPr marL="0" marR="0" indent="0" algn="l" eaLnBrk="1" latinLnBrk="0" hangingPunct="1">
              <a:buFontTx/>
              <a:buNone/>
              <a:defRPr kumimoji="0" sz="2000" i="0"/>
            </a:lvl1pPr>
            <a:extLst/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/>
          <a:lstStyle>
            <a:lvl1pPr marL="0" marR="0" indent="0" algn="l" eaLnBrk="1" latinLnBrk="0" hangingPunct="1">
              <a:buFontTx/>
              <a:buNone/>
              <a:defRPr kumimoji="0" sz="2000" i="0"/>
            </a:lvl1pPr>
            <a:extLst/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46B3E7-D399-40E9-89D4-37F401E4713F}" type="datetimeFigureOut">
              <a:rPr lang="en-US"/>
              <a:pPr>
                <a:defRPr/>
              </a:pPr>
              <a:t>4/28/2013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2D5DF3D-DBDA-47AA-BD6F-1272DB9893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defRPr kumimoji="0"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533400" y="5943600"/>
            <a:ext cx="7467600" cy="762000"/>
          </a:xfrm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sz="2400" i="0" baseline="0"/>
            </a:lvl1pPr>
            <a:extLst/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1CEC68-6E81-40B2-B749-536A02FD4DD8}" type="datetimeFigureOut">
              <a:rPr lang="en-US"/>
              <a:pPr>
                <a:defRPr/>
              </a:pPr>
              <a:t>4/28/2013</a:t>
            </a:fld>
            <a:endParaRPr lang="en-US" dirty="0"/>
          </a:p>
        </p:txBody>
      </p:sp>
      <p:sp>
        <p:nvSpPr>
          <p:cNvPr id="5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0A75EC2-C167-491D-BF01-62280456AC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/>
          <a:lstStyle>
            <a:lvl1pPr marL="0" marR="0" indent="0" algn="r" eaLnBrk="1" latinLnBrk="0" hangingPunct="1">
              <a:buFontTx/>
              <a:buNone/>
              <a:defRPr kumimoji="0" sz="2000" i="0"/>
            </a:lvl1pPr>
            <a:extLst/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8CA591-166A-42E3-8626-3B7BF3ECCFEE}" type="datetimeFigureOut">
              <a:rPr lang="en-US"/>
              <a:pPr>
                <a:defRPr/>
              </a:pPr>
              <a:t>4/28/2013</a:t>
            </a:fld>
            <a:endParaRPr lang="en-US" dirty="0"/>
          </a:p>
        </p:txBody>
      </p:sp>
      <p:sp>
        <p:nvSpPr>
          <p:cNvPr id="5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B3ED72A-AB1D-41D2-9B00-868DCFAD0E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8275B-F8EA-474D-8719-6F7E4E7825B6}" type="datetimeFigureOut">
              <a:rPr lang="en-US"/>
              <a:pPr>
                <a:defRPr/>
              </a:pPr>
              <a:t>4/28/2013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452BB-F4A1-41A6-A7C8-500E6421F0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A3472-0556-4B05-B0C1-198A434D0549}" type="datetimeFigureOut">
              <a:rPr lang="en-US"/>
              <a:pPr>
                <a:defRPr/>
              </a:pPr>
              <a:t>4/28/2013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EEBEA-81DE-4BAD-AE63-D58C921627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3810000"/>
          </a:xfrm>
        </p:spPr>
        <p:txBody>
          <a:bodyPr tIns="91440" bIns="91440"/>
          <a:lstStyle>
            <a:lvl1pPr marL="0" marR="0" indent="0" algn="l" eaLnBrk="1" latinLnBrk="0" hangingPunct="1">
              <a:buFontTx/>
              <a:buNone/>
              <a:defRPr kumimoji="0" sz="2000" i="0"/>
            </a:lvl1pPr>
            <a:extLst/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BFF640-D50D-43CC-AF3F-43438AE48263}" type="datetimeFigureOut">
              <a:rPr lang="en-US"/>
              <a:pPr>
                <a:defRPr/>
              </a:pPr>
              <a:t>4/28/2013</a:t>
            </a:fld>
            <a:endParaRPr lang="en-US" dirty="0"/>
          </a:p>
        </p:txBody>
      </p:sp>
      <p:sp>
        <p:nvSpPr>
          <p:cNvPr id="5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0575EF0-5554-41BB-B025-3C2AA5DCF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extLst/>
          </a:lstStyle>
          <a:p>
            <a:pPr lvl="0"/>
            <a:r>
              <a:rPr lang="zh-CN" altLang="en-US" noProof="0" dirty="0" smtClean="0"/>
              <a:t>单击图标添加图片</a:t>
            </a:r>
            <a:endParaRPr lang="en-US" noProof="0" dirty="0" smtClean="0"/>
          </a:p>
        </p:txBody>
      </p:sp>
      <p:sp>
        <p:nvSpPr>
          <p:cNvPr id="3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22278A-73FD-404E-94F1-94A8FFDF58BD}" type="datetimeFigureOut">
              <a:rPr lang="en-US"/>
              <a:pPr>
                <a:defRPr/>
              </a:pPr>
              <a:t>4/28/2013</a:t>
            </a:fld>
            <a:endParaRPr lang="en-US" dirty="0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4F85EAB-052A-411A-A038-82B9B5F08E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/>
          <p:nvPr userDrawn="1"/>
        </p:nvSpPr>
        <p:spPr>
          <a:xfrm rot="16200000">
            <a:off x="5315744" y="3269456"/>
            <a:ext cx="6858000" cy="319088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22"/>
          <p:cNvSpPr/>
          <p:nvPr userDrawn="1"/>
        </p:nvSpPr>
        <p:spPr>
          <a:xfrm rot="16200000">
            <a:off x="5628482" y="3342481"/>
            <a:ext cx="6858000" cy="173037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23"/>
          <p:cNvSpPr/>
          <p:nvPr userDrawn="1"/>
        </p:nvSpPr>
        <p:spPr>
          <a:xfrm>
            <a:off x="8896350" y="0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16"/>
          <p:cNvSpPr/>
          <p:nvPr/>
        </p:nvSpPr>
        <p:spPr>
          <a:xfrm rot="10800000" flipV="1">
            <a:off x="434975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21"/>
          <p:cNvSpPr/>
          <p:nvPr userDrawn="1"/>
        </p:nvSpPr>
        <p:spPr>
          <a:xfrm>
            <a:off x="434975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anchor="ctr"/>
          <a:lstStyle>
            <a:lvl1pPr marL="0" indent="0" algn="l" eaLnBrk="1" latinLnBrk="0" hangingPunct="1">
              <a:buFontTx/>
              <a:buNone/>
              <a:defRPr kumimoji="0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anchor="ctr"/>
          <a:lstStyle>
            <a:lvl1pPr marL="0" indent="0" algn="l" eaLnBrk="1" latinLnBrk="0" hangingPunct="1">
              <a:buFontTx/>
              <a:buNone/>
              <a:defRPr kumimoji="0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/>
          </a:p>
        </p:txBody>
      </p:sp>
      <p:sp>
        <p:nvSpPr>
          <p:cNvPr id="14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F69685-4672-43D8-94C3-598E1D7E3B0B}" type="datetimeFigureOut">
              <a:rPr lang="en-US"/>
              <a:pPr>
                <a:defRPr/>
              </a:pPr>
              <a:t>4/28/2013</a:t>
            </a:fld>
            <a:endParaRPr lang="en-US" dirty="0"/>
          </a:p>
        </p:txBody>
      </p:sp>
      <p:sp>
        <p:nvSpPr>
          <p:cNvPr id="15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7CF6E7B-F86A-4AAA-9207-0C833EFB51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85800" y="5257800"/>
            <a:ext cx="3429000" cy="1219200"/>
          </a:xfrm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sz="1800" baseline="0"/>
            </a:lvl1pPr>
            <a:extLst/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343400" y="5257800"/>
            <a:ext cx="3429000" cy="1219200"/>
          </a:xfrm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sz="1800" baseline="0"/>
            </a:lvl1pPr>
            <a:extLst/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1A4E8F-8EEF-4A85-8254-6FAC58206905}" type="datetimeFigureOut">
              <a:rPr lang="en-US"/>
              <a:pPr>
                <a:defRPr/>
              </a:pPr>
              <a:t>4/28/2013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4B4CB8C-9277-4A3D-9ED4-47DA549D5B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152400" y="4267200"/>
            <a:ext cx="4038600" cy="1066800"/>
          </a:xfrm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sz="1800" baseline="0"/>
            </a:lvl1pPr>
            <a:extLst/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4343400" y="4267200"/>
            <a:ext cx="4038600" cy="1066800"/>
          </a:xfrm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sz="1800" baseline="0"/>
            </a:lvl1pPr>
            <a:extLst/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501D7E-5772-4891-96AF-05EDE2327990}" type="datetimeFigureOut">
              <a:rPr lang="en-US"/>
              <a:pPr>
                <a:defRPr/>
              </a:pPr>
              <a:t>4/28/2013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202C6E1-AA25-4897-9C54-A6E0F8435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724400" y="3124200"/>
            <a:ext cx="3694177" cy="2983987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sz="2000" i="0"/>
            </a:lvl1pPr>
            <a:extLst/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9B3297-FF87-4E81-A1D5-8062F3D7BC2C}" type="datetimeFigureOut">
              <a:rPr lang="en-US"/>
              <a:pPr>
                <a:defRPr/>
              </a:pPr>
              <a:t>4/28/2013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60EE939-5EF0-4B90-B027-F61E12AA3B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9"/>
          <p:cNvSpPr/>
          <p:nvPr/>
        </p:nvSpPr>
        <p:spPr>
          <a:xfrm>
            <a:off x="8890000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28600" y="4343400"/>
            <a:ext cx="2590800" cy="1676400"/>
          </a:xfrm>
        </p:spPr>
        <p:txBody>
          <a:bodyPr>
            <a:noAutofit/>
          </a:bodyPr>
          <a:lstStyle>
            <a:lvl1pPr marL="0" marR="0" indent="0" algn="l" eaLnBrk="1" latinLnBrk="0" hangingPunct="1">
              <a:buFontTx/>
              <a:buNone/>
              <a:defRPr kumimoji="0" sz="2000" baseline="0"/>
            </a:lvl1pPr>
            <a:extLst/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3048000" y="4343400"/>
            <a:ext cx="2590800" cy="1676400"/>
          </a:xfrm>
        </p:spPr>
        <p:txBody>
          <a:bodyPr>
            <a:noAutofit/>
          </a:bodyPr>
          <a:lstStyle>
            <a:lvl1pPr marL="0" marR="0" indent="0" algn="l" eaLnBrk="1" latinLnBrk="0" hangingPunct="1">
              <a:buFontTx/>
              <a:buNone/>
              <a:defRPr kumimoji="0" sz="2000" baseline="0"/>
            </a:lvl1pPr>
            <a:extLst/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867400" y="4343400"/>
            <a:ext cx="2590800" cy="1676400"/>
          </a:xfrm>
        </p:spPr>
        <p:txBody>
          <a:bodyPr>
            <a:noAutofit/>
          </a:bodyPr>
          <a:lstStyle>
            <a:lvl1pPr marL="0" marR="0" indent="0" algn="l" eaLnBrk="1" latinLnBrk="0" hangingPunct="1">
              <a:buFontTx/>
              <a:buNone/>
              <a:defRPr kumimoji="0" sz="2000" baseline="0"/>
            </a:lvl1pPr>
            <a:extLst/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7079D2-D8B7-4400-A756-59ACDF6F4C1A}" type="datetimeFigureOut">
              <a:rPr lang="en-US"/>
              <a:pPr>
                <a:defRPr/>
              </a:pPr>
              <a:t>4/28/2013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9298179-7FFB-4D60-A7B4-DE6816540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744" y="3269456"/>
            <a:ext cx="6858000" cy="319088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5628482" y="3342481"/>
            <a:ext cx="6858000" cy="173037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84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1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1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D3802947-BF08-45D7-A2A7-16923B9DC65B}" type="datetimeFigureOut">
              <a:rPr lang="en-US"/>
              <a:pPr>
                <a:defRPr/>
              </a:pPr>
              <a:t>4/28/2013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1" y="3832225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bg1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1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17132B64-7679-4B5A-99EF-E1096497C9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896350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70" r:id="rId21"/>
    <p:sldLayoutId id="2147483669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宋体" charset="-122"/>
        </a:defRPr>
      </a:lvl9pPr>
      <a:extLst/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5467350"/>
            <a:ext cx="8672513" cy="1238250"/>
          </a:xfrm>
        </p:spPr>
        <p:txBody>
          <a:bodyPr anchor="t"/>
          <a:lstStyle/>
          <a:p>
            <a:pPr>
              <a:spcBef>
                <a:spcPts val="1150"/>
              </a:spcBef>
            </a:pPr>
            <a:r>
              <a:rPr lang="zh-CN" altLang="en-US" sz="3600" smtClean="0">
                <a:latin typeface="宋体" charset="-122"/>
                <a:ea typeface="Yuppy SC Regular"/>
                <a:cs typeface="Yuppy SC Regular"/>
              </a:rPr>
              <a:t>农资零售新阶段</a:t>
            </a:r>
            <a:endParaRPr altLang="zh-CN" sz="3600" smtClean="0">
              <a:solidFill>
                <a:srgbClr val="FFFFFF"/>
              </a:solidFill>
              <a:latin typeface="宋体" charset="-122"/>
              <a:ea typeface="Yuppy SC Regular"/>
              <a:cs typeface="Yuppy SC Regular"/>
            </a:endParaRPr>
          </a:p>
          <a:p>
            <a:pPr>
              <a:spcBef>
                <a:spcPts val="1150"/>
              </a:spcBef>
            </a:pPr>
            <a:r>
              <a:rPr sz="3200" b="1" smtClean="0">
                <a:solidFill>
                  <a:srgbClr val="FFFFFF"/>
                </a:solidFill>
                <a:ea typeface="Hei"/>
                <a:cs typeface="Yuppy SC Regular"/>
              </a:rPr>
              <a:t>         </a:t>
            </a:r>
            <a:r>
              <a:rPr lang="zh-CN" altLang="en-US" sz="3200" b="1" smtClean="0">
                <a:solidFill>
                  <a:srgbClr val="FFFFFF"/>
                </a:solidFill>
                <a:latin typeface="宋体" charset="-122"/>
                <a:ea typeface="Hei"/>
                <a:cs typeface="Yuppy SC Regular"/>
              </a:rPr>
              <a:t>——</a:t>
            </a:r>
            <a:r>
              <a:rPr lang="zh-CN" altLang="en-US" sz="3200" b="1" smtClean="0">
                <a:solidFill>
                  <a:srgbClr val="FFFFFF"/>
                </a:solidFill>
                <a:latin typeface="宋体" charset="-122"/>
                <a:ea typeface="Yuppy SC Regular"/>
                <a:cs typeface="Yuppy SC Regular"/>
              </a:rPr>
              <a:t>赢在服务的差异化和价值创造</a:t>
            </a:r>
            <a:endParaRPr sz="3200" smtClean="0">
              <a:solidFill>
                <a:srgbClr val="FFFFFF"/>
              </a:solidFill>
              <a:latin typeface="Hei"/>
              <a:ea typeface="Hei"/>
              <a:cs typeface="Hei"/>
            </a:endParaRPr>
          </a:p>
        </p:txBody>
      </p:sp>
      <p:pic>
        <p:nvPicPr>
          <p:cNvPr id="26627" name="图片占位符 12" descr="gic2732926长期.jpg"/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/>
          <a:stretch>
            <a:fillRect/>
          </a:stretch>
        </p:blipFill>
        <p:spPr>
          <a:xfrm>
            <a:off x="228600" y="76200"/>
            <a:ext cx="6858000" cy="5238750"/>
          </a:xfrm>
          <a:ln w="9525"/>
        </p:spPr>
      </p:pic>
      <p:sp>
        <p:nvSpPr>
          <p:cNvPr id="26628" name="文本框 17"/>
          <p:cNvSpPr txBox="1">
            <a:spLocks noChangeArrowheads="1"/>
          </p:cNvSpPr>
          <p:nvPr/>
        </p:nvSpPr>
        <p:spPr bwMode="auto">
          <a:xfrm>
            <a:off x="7842250" y="381000"/>
            <a:ext cx="6159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ts val="1150"/>
              </a:spcBef>
            </a:pPr>
            <a:r>
              <a:rPr lang="en-US" altLang="zh-CN" sz="2800">
                <a:solidFill>
                  <a:schemeClr val="bg1"/>
                </a:solidFill>
                <a:latin typeface="Yuppy SC Regular"/>
                <a:ea typeface="Hei"/>
                <a:cs typeface="Yuppy SC Regular"/>
              </a:rPr>
              <a:t>191</a:t>
            </a:r>
            <a:r>
              <a:rPr lang="zh-CN" altLang="en-US" sz="2800">
                <a:solidFill>
                  <a:schemeClr val="bg1"/>
                </a:solidFill>
                <a:latin typeface="Yuppy SC Regular"/>
                <a:ea typeface="Hei"/>
                <a:cs typeface="Yuppy SC Regular"/>
              </a:rPr>
              <a:t>农资零售论坛</a:t>
            </a:r>
            <a:r>
              <a:rPr lang="en-US" altLang="zh-CN" sz="2800">
                <a:solidFill>
                  <a:schemeClr val="bg1"/>
                </a:solidFill>
                <a:latin typeface="Yuppy SC Regular"/>
                <a:ea typeface="Hei"/>
                <a:cs typeface="Yuppy SC Regular"/>
              </a:rPr>
              <a:t>   </a:t>
            </a:r>
            <a:r>
              <a:rPr lang="zh-CN" altLang="en-US" sz="2800">
                <a:solidFill>
                  <a:schemeClr val="bg1"/>
                </a:solidFill>
                <a:latin typeface="Yuppy SC Regular"/>
                <a:ea typeface="Hei"/>
                <a:cs typeface="Yuppy SC Regular"/>
              </a:rPr>
              <a:t>寿光</a:t>
            </a:r>
            <a:endParaRPr lang="en-US" altLang="zh-CN" sz="2800">
              <a:solidFill>
                <a:schemeClr val="bg1"/>
              </a:solidFill>
              <a:latin typeface="Yuppy SC Regular"/>
              <a:ea typeface="Hei"/>
              <a:cs typeface="Yuppy SC Regular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SC_00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225" y="622300"/>
            <a:ext cx="8156575" cy="6113463"/>
          </a:xfrm>
          <a:prstGeom prst="rect">
            <a:avLst/>
          </a:prstGeom>
          <a:noFill/>
        </p:spPr>
      </p:pic>
      <p:sp>
        <p:nvSpPr>
          <p:cNvPr id="37890" name="文本框 2"/>
          <p:cNvSpPr txBox="1">
            <a:spLocks noChangeArrowheads="1"/>
          </p:cNvSpPr>
          <p:nvPr/>
        </p:nvSpPr>
        <p:spPr bwMode="auto">
          <a:xfrm>
            <a:off x="1752600" y="1524000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3200">
                <a:solidFill>
                  <a:schemeClr val="bg1"/>
                </a:solidFill>
                <a:latin typeface="Calibri" pitchFamily="34" charset="0"/>
              </a:rPr>
              <a:t>谢谢大家</a:t>
            </a:r>
            <a:r>
              <a:rPr kumimoji="1" lang="en-US" altLang="zh-CN" sz="32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kumimoji="1" lang="zh-CN" altLang="en-US" sz="3200">
                <a:solidFill>
                  <a:schemeClr val="bg1"/>
                </a:solidFill>
                <a:latin typeface="Calibri" pitchFamily="34" charset="0"/>
              </a:rPr>
              <a:t>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表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313" y="652463"/>
            <a:ext cx="6900862" cy="59563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大棚.pn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>
          <a:xfrm>
            <a:off x="1450975" y="66675"/>
            <a:ext cx="5748338" cy="6907213"/>
          </a:xfrm>
          <a:noFill/>
          <a:ln w="9525"/>
          <a:effectLst/>
        </p:spPr>
      </p:pic>
      <p:sp>
        <p:nvSpPr>
          <p:cNvPr id="30722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514600" y="1143000"/>
            <a:ext cx="3200400" cy="2590800"/>
          </a:xfrm>
        </p:spPr>
        <p:txBody>
          <a:bodyPr/>
          <a:lstStyle/>
          <a:p>
            <a:r>
              <a:rPr kumimoji="1" lang="zh-CN" altLang="en-US" sz="2400" b="1" smtClean="0">
                <a:solidFill>
                  <a:srgbClr val="FFFFFF"/>
                </a:solidFill>
              </a:rPr>
              <a:t>据保守估计，中国农资市场每年零售总规模达</a:t>
            </a:r>
            <a:r>
              <a:rPr kumimoji="1" lang="zh-CN" altLang="zh-CN" sz="2400" b="1" smtClean="0">
                <a:solidFill>
                  <a:srgbClr val="FFFFFF"/>
                </a:solidFill>
              </a:rPr>
              <a:t>1</a:t>
            </a:r>
            <a:r>
              <a:rPr kumimoji="1" lang="en-US" altLang="zh-CN" sz="2400" b="1" smtClean="0">
                <a:solidFill>
                  <a:srgbClr val="FFFFFF"/>
                </a:solidFill>
              </a:rPr>
              <a:t>.5</a:t>
            </a:r>
            <a:r>
              <a:rPr kumimoji="1" lang="zh-CN" altLang="en-US" sz="2400" b="1" smtClean="0">
                <a:solidFill>
                  <a:srgbClr val="FFFFFF"/>
                </a:solidFill>
              </a:rPr>
              <a:t>万亿</a:t>
            </a:r>
          </a:p>
        </p:txBody>
      </p:sp>
      <p:sp>
        <p:nvSpPr>
          <p:cNvPr id="30723" name="标题 2"/>
          <p:cNvSpPr txBox="1">
            <a:spLocks/>
          </p:cNvSpPr>
          <p:nvPr/>
        </p:nvSpPr>
        <p:spPr bwMode="auto">
          <a:xfrm>
            <a:off x="2362200" y="5105400"/>
            <a:ext cx="2667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sz="2400">
                <a:solidFill>
                  <a:srgbClr val="FFFFFF"/>
                </a:solidFill>
                <a:latin typeface="Calibri" pitchFamily="34" charset="0"/>
              </a:rPr>
              <a:t>巨大的市场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无标题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54100" y="981075"/>
            <a:ext cx="9472613" cy="5207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ax.jpg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>
          <a:xfrm>
            <a:off x="55563" y="139700"/>
            <a:ext cx="5815012" cy="6992938"/>
          </a:xfrm>
          <a:noFill/>
          <a:ln w="9525"/>
          <a:effectLst/>
        </p:spPr>
      </p:pic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5181600" y="1219200"/>
            <a:ext cx="3352800" cy="3810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1" lang="zh-CN" altLang="en-US" dirty="0" smtClean="0"/>
              <a:t>观点：</a:t>
            </a:r>
            <a:endParaRPr kumimoji="1" lang="en-US" altLang="zh-CN" dirty="0"/>
          </a:p>
          <a:p>
            <a:pPr marL="342900" indent="-342900" fontAlgn="auto">
              <a:spcAft>
                <a:spcPts val="0"/>
              </a:spcAft>
              <a:buFont typeface="Arial"/>
              <a:buChar char="•"/>
              <a:defRPr/>
            </a:pPr>
            <a:endParaRPr kumimoji="1" lang="en-US" altLang="zh-CN" dirty="0"/>
          </a:p>
          <a:p>
            <a:pPr marL="342900" indent="-342900" fontAlgn="auto">
              <a:spcAft>
                <a:spcPts val="0"/>
              </a:spcAft>
              <a:buFont typeface="Arial"/>
              <a:buChar char="•"/>
              <a:defRPr/>
            </a:pPr>
            <a:r>
              <a:rPr kumimoji="1" lang="zh-CN" altLang="en-US" dirty="0" smtClean="0"/>
              <a:t>传统的农资销售模式已经不适合现代市场发展了？</a:t>
            </a:r>
            <a:endParaRPr kumimoji="1" lang="en-US" altLang="zh-CN" dirty="0" smtClean="0"/>
          </a:p>
          <a:p>
            <a:pPr marL="342900" indent="-342900" fontAlgn="auto">
              <a:spcAft>
                <a:spcPts val="0"/>
              </a:spcAft>
              <a:buFont typeface="Arial"/>
              <a:buChar char="•"/>
              <a:defRPr/>
            </a:pPr>
            <a:r>
              <a:rPr kumimoji="1" lang="zh-CN" altLang="en-US" dirty="0" smtClean="0"/>
              <a:t>农资零售业态消亡？</a:t>
            </a:r>
            <a:endParaRPr kumimoji="1" lang="en-US" altLang="zh-CN" dirty="0" smtClean="0"/>
          </a:p>
          <a:p>
            <a:pPr marL="342900" indent="-342900" fontAlgn="auto">
              <a:spcAft>
                <a:spcPts val="0"/>
              </a:spcAft>
              <a:buFont typeface="Arial"/>
              <a:buChar char="•"/>
              <a:defRPr/>
            </a:pPr>
            <a:r>
              <a:rPr kumimoji="1" lang="zh-CN" altLang="en-US" dirty="0" smtClean="0"/>
              <a:t>农资零售将被零售大鳄垄断？</a:t>
            </a:r>
            <a:endParaRPr kumimoji="1" lang="en-US" altLang="zh-CN" dirty="0" smtClean="0"/>
          </a:p>
          <a:p>
            <a:pPr marL="342900" indent="-342900" fontAlgn="auto">
              <a:spcAft>
                <a:spcPts val="0"/>
              </a:spcAft>
              <a:buFont typeface="Arial"/>
              <a:buChar char="•"/>
              <a:defRPr/>
            </a:pPr>
            <a:r>
              <a:rPr kumimoji="1" lang="zh-CN" altLang="en-US" dirty="0" smtClean="0"/>
              <a:t>电商将取代部分零售商的功能？</a:t>
            </a:r>
            <a:endParaRPr kumimoji="1"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 descr="1325569112997_000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0" y="-6350"/>
            <a:ext cx="7186613" cy="7053263"/>
          </a:xfrm>
          <a:noFill/>
          <a:ln w="9525"/>
          <a:effectLst/>
        </p:spPr>
      </p:pic>
      <p:sp>
        <p:nvSpPr>
          <p:cNvPr id="33794" name="矩形 11"/>
          <p:cNvSpPr>
            <a:spLocks noChangeArrowheads="1"/>
          </p:cNvSpPr>
          <p:nvPr/>
        </p:nvSpPr>
        <p:spPr bwMode="auto">
          <a:xfrm>
            <a:off x="4267200" y="5029200"/>
            <a:ext cx="914400" cy="8302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2400">
                <a:solidFill>
                  <a:srgbClr val="FFFFFF"/>
                </a:solidFill>
                <a:latin typeface="Calibri" pitchFamily="34" charset="0"/>
              </a:rPr>
              <a:t>农资零售</a:t>
            </a:r>
            <a:endParaRPr lang="zh-CN" altLang="en-US" sz="2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3795" name="文本框 13"/>
          <p:cNvSpPr txBox="1">
            <a:spLocks noChangeArrowheads="1"/>
          </p:cNvSpPr>
          <p:nvPr/>
        </p:nvSpPr>
        <p:spPr bwMode="auto">
          <a:xfrm>
            <a:off x="2057400" y="2667000"/>
            <a:ext cx="137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4000" b="1">
                <a:solidFill>
                  <a:srgbClr val="FF0000"/>
                </a:solidFill>
                <a:latin typeface="Calibri" pitchFamily="34" charset="0"/>
              </a:rPr>
              <a:t>上游</a:t>
            </a:r>
            <a:r>
              <a:rPr kumimoji="1" lang="en-US" altLang="zh-CN" sz="4000" b="1">
                <a:solidFill>
                  <a:srgbClr val="FF0000"/>
                </a:solidFill>
                <a:latin typeface="Calibri" pitchFamily="34" charset="0"/>
              </a:rPr>
              <a:t> </a:t>
            </a:r>
            <a:endParaRPr kumimoji="1" lang="zh-CN" altLang="en-US" sz="4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3796" name="文本框 14"/>
          <p:cNvSpPr txBox="1">
            <a:spLocks noChangeArrowheads="1"/>
          </p:cNvSpPr>
          <p:nvPr/>
        </p:nvSpPr>
        <p:spPr bwMode="auto">
          <a:xfrm>
            <a:off x="3733800" y="1676400"/>
            <a:ext cx="1219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3600" b="1">
                <a:solidFill>
                  <a:srgbClr val="FF0000"/>
                </a:solidFill>
                <a:latin typeface="Calibri" pitchFamily="34" charset="0"/>
              </a:rPr>
              <a:t>中游</a:t>
            </a:r>
          </a:p>
        </p:txBody>
      </p:sp>
      <p:sp>
        <p:nvSpPr>
          <p:cNvPr id="33797" name="文本框 16"/>
          <p:cNvSpPr txBox="1">
            <a:spLocks noChangeArrowheads="1"/>
          </p:cNvSpPr>
          <p:nvPr/>
        </p:nvSpPr>
        <p:spPr bwMode="auto">
          <a:xfrm>
            <a:off x="5562600" y="1752600"/>
            <a:ext cx="838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3600" b="1">
                <a:solidFill>
                  <a:srgbClr val="FF0000"/>
                </a:solidFill>
                <a:latin typeface="Calibri" pitchFamily="34" charset="0"/>
              </a:rPr>
              <a:t>下游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 descr="100376828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>
          <a:xfrm>
            <a:off x="-19050" y="261938"/>
            <a:ext cx="9156700" cy="6523037"/>
          </a:xfrm>
          <a:noFill/>
          <a:ln w="9525"/>
          <a:effectLst/>
        </p:spPr>
      </p:pic>
      <p:sp>
        <p:nvSpPr>
          <p:cNvPr id="4" name="文本框 3"/>
          <p:cNvSpPr txBox="1"/>
          <p:nvPr/>
        </p:nvSpPr>
        <p:spPr>
          <a:xfrm>
            <a:off x="457200" y="1524000"/>
            <a:ext cx="7239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宋体" charset="-122"/>
                <a:ea typeface="Yuppy SC Regular"/>
                <a:cs typeface="Yuppy SC Regular"/>
              </a:rPr>
              <a:t>农资零售新阶段：</a:t>
            </a:r>
            <a:endParaRPr lang="en-US" altLang="zh-CN" sz="2400" b="1">
              <a:solidFill>
                <a:schemeClr val="bg1"/>
              </a:solidFill>
              <a:latin typeface="宋体" charset="-122"/>
              <a:ea typeface="Yuppy SC Regular"/>
              <a:cs typeface="Yuppy SC Regular"/>
            </a:endParaRPr>
          </a:p>
          <a:p>
            <a:r>
              <a:rPr lang="en-US" altLang="zh-CN" sz="2400" b="1">
                <a:solidFill>
                  <a:schemeClr val="bg1"/>
                </a:solidFill>
                <a:latin typeface="宋体" charset="-122"/>
                <a:ea typeface="Yuppy SC Regular"/>
                <a:cs typeface="Yuppy SC Regular"/>
              </a:rPr>
              <a:t>        </a:t>
            </a:r>
            <a:r>
              <a:rPr lang="zh-CN" altLang="en-US" sz="2400" b="1">
                <a:solidFill>
                  <a:schemeClr val="bg1"/>
                </a:solidFill>
                <a:latin typeface="宋体" charset="-122"/>
                <a:ea typeface="Yuppy SC Regular"/>
                <a:cs typeface="Yuppy SC Regular"/>
              </a:rPr>
              <a:t>赢在服务的差异化和品牌价值塑造</a:t>
            </a:r>
            <a:endParaRPr lang="en-US" altLang="zh-CN" sz="2400" b="1">
              <a:solidFill>
                <a:schemeClr val="bg1"/>
              </a:solidFill>
              <a:latin typeface="宋体" charset="-122"/>
              <a:ea typeface="Yuppy SC Regular"/>
              <a:cs typeface="Yuppy SC Regular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609600" y="762000"/>
            <a:ext cx="7239000" cy="4572000"/>
          </a:xfrm>
        </p:spPr>
        <p:txBody>
          <a:bodyPr/>
          <a:lstStyle/>
          <a:p>
            <a:r>
              <a:rPr kumimoji="1" lang="zh-CN" altLang="en-US" sz="2800" smtClean="0"/>
              <a:t>元禾裕丰要做什么</a:t>
            </a:r>
            <a:r>
              <a:rPr kumimoji="1" lang="en-US" altLang="zh-CN" sz="2800" smtClean="0"/>
              <a:t> </a:t>
            </a:r>
            <a:r>
              <a:rPr kumimoji="1" lang="zh-CN" altLang="en-US" sz="2800" smtClean="0"/>
              <a:t>？</a:t>
            </a:r>
            <a:endParaRPr kumimoji="1" lang="en-US" altLang="zh-CN" sz="2800" smtClean="0"/>
          </a:p>
          <a:p>
            <a:endParaRPr kumimoji="1" lang="en-US" altLang="zh-CN" sz="2800" smtClean="0"/>
          </a:p>
          <a:p>
            <a:r>
              <a:rPr kumimoji="1" lang="zh-CN" altLang="en-US" sz="2800" smtClean="0"/>
              <a:t>农村流通服务平台</a:t>
            </a:r>
            <a:r>
              <a:rPr kumimoji="1" lang="en-US" altLang="zh-CN" sz="2800" smtClean="0"/>
              <a:t> </a:t>
            </a:r>
            <a:r>
              <a:rPr kumimoji="1" lang="zh-CN" altLang="en-US" sz="2800" smtClean="0"/>
              <a:t>（供应链平台</a:t>
            </a:r>
            <a:r>
              <a:rPr kumimoji="1" lang="en-US" altLang="zh-CN" sz="2800" smtClean="0"/>
              <a:t> </a:t>
            </a:r>
            <a:r>
              <a:rPr kumimoji="1" lang="zh-CN" altLang="en-US" sz="2800" smtClean="0"/>
              <a:t>）</a:t>
            </a:r>
            <a:endParaRPr kumimoji="1" lang="en-US" altLang="zh-CN" sz="2800" smtClean="0"/>
          </a:p>
          <a:p>
            <a:r>
              <a:rPr kumimoji="1" lang="zh-CN" altLang="en-US" sz="2800" smtClean="0"/>
              <a:t>物流</a:t>
            </a:r>
            <a:endParaRPr kumimoji="1" lang="en-US" altLang="zh-CN" sz="2800" smtClean="0"/>
          </a:p>
          <a:p>
            <a:r>
              <a:rPr kumimoji="1" lang="zh-CN" altLang="en-US" sz="2800" smtClean="0"/>
              <a:t>信息流</a:t>
            </a:r>
            <a:endParaRPr kumimoji="1" lang="en-US" altLang="zh-CN" sz="2800" smtClean="0"/>
          </a:p>
          <a:p>
            <a:r>
              <a:rPr kumimoji="1" lang="zh-CN" altLang="en-US" sz="2800" smtClean="0"/>
              <a:t>资金流</a:t>
            </a:r>
            <a:endParaRPr kumimoji="1" lang="en-US" altLang="zh-CN" sz="2800" smtClean="0"/>
          </a:p>
          <a:p>
            <a:r>
              <a:rPr kumimoji="1" lang="zh-CN" altLang="en-US" sz="2800" smtClean="0"/>
              <a:t>技术流</a:t>
            </a:r>
            <a:r>
              <a:rPr kumimoji="1" lang="en-US" altLang="zh-CN" sz="2800" smtClean="0"/>
              <a:t> </a:t>
            </a:r>
            <a:endParaRPr kumimoji="1" lang="zh-CN" altLang="en-US" sz="28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val 2"/>
          <p:cNvSpPr>
            <a:spLocks noChangeArrowheads="1"/>
          </p:cNvSpPr>
          <p:nvPr/>
        </p:nvSpPr>
        <p:spPr bwMode="auto">
          <a:xfrm>
            <a:off x="395288" y="1773238"/>
            <a:ext cx="4322762" cy="4319587"/>
          </a:xfrm>
          <a:prstGeom prst="ellipse">
            <a:avLst/>
          </a:prstGeom>
          <a:gradFill rotWithShape="0">
            <a:gsLst>
              <a:gs pos="0">
                <a:srgbClr val="FF6699">
                  <a:alpha val="79999"/>
                </a:srgbClr>
              </a:gs>
              <a:gs pos="100000">
                <a:srgbClr val="FFCEDF">
                  <a:alpha val="20000"/>
                </a:srgbClr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lIns="90170" tIns="90170" bIns="90170" anchor="b" anchorCtr="1"/>
          <a:lstStyle/>
          <a:p>
            <a:pPr algn="ctr"/>
            <a:r>
              <a:rPr lang="zh-CN" altLang="en-US" i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商业区覆盖10万农户</a:t>
            </a:r>
          </a:p>
        </p:txBody>
      </p:sp>
      <p:sp>
        <p:nvSpPr>
          <p:cNvPr id="32771" name="Oval 3"/>
          <p:cNvSpPr>
            <a:spLocks noChangeArrowheads="1"/>
          </p:cNvSpPr>
          <p:nvPr/>
        </p:nvSpPr>
        <p:spPr bwMode="auto">
          <a:xfrm>
            <a:off x="1403350" y="906463"/>
            <a:ext cx="4679950" cy="4679950"/>
          </a:xfrm>
          <a:prstGeom prst="ellipse">
            <a:avLst/>
          </a:prstGeom>
          <a:gradFill rotWithShape="0">
            <a:gsLst>
              <a:gs pos="0">
                <a:srgbClr val="3399FF">
                  <a:alpha val="59998"/>
                </a:srgbClr>
              </a:gs>
              <a:gs pos="100000">
                <a:srgbClr val="BEDFFF">
                  <a:alpha val="20000"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3399FF"/>
            </a:solidFill>
            <a:prstDash val="dash"/>
            <a:round/>
            <a:headEnd/>
            <a:tailEnd/>
          </a:ln>
        </p:spPr>
        <p:txBody>
          <a:bodyPr wrap="none" tIns="575945"/>
          <a:lstStyle/>
          <a:p>
            <a:pPr algn="ctr"/>
            <a:r>
              <a:rPr lang="zh-CN" altLang="en-US" i="1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rPr>
              <a:t>产业区覆盖县域</a:t>
            </a:r>
          </a:p>
          <a:p>
            <a:pPr algn="ctr"/>
            <a:r>
              <a:rPr lang="zh-CN" altLang="en-US" i="1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rPr>
              <a:t>农业流通</a:t>
            </a:r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6934200" cy="715962"/>
          </a:xfrm>
        </p:spPr>
        <p:txBody>
          <a:bodyPr/>
          <a:lstStyle/>
          <a:p>
            <a:pPr algn="l"/>
            <a:r>
              <a:rPr lang="zh-CN" altLang="en-US" sz="3600" smtClean="0"/>
              <a:t>元禾新镇流通产业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33950" y="1485900"/>
            <a:ext cx="3743325" cy="4751388"/>
          </a:xfrm>
        </p:spPr>
        <p:txBody>
          <a:bodyPr/>
          <a:lstStyle/>
          <a:p>
            <a:pPr>
              <a:lnSpc>
                <a:spcPct val="105000"/>
              </a:lnSpc>
              <a:buFontTx/>
              <a:buNone/>
            </a:pPr>
            <a:r>
              <a:rPr lang="zh-CN" altLang="en-US" sz="1800" b="1" smtClean="0"/>
              <a:t>产业区：县域农业流通枢纽港</a:t>
            </a:r>
          </a:p>
          <a:p>
            <a:pPr>
              <a:lnSpc>
                <a:spcPct val="105000"/>
              </a:lnSpc>
            </a:pPr>
            <a:r>
              <a:rPr lang="zh-CN" altLang="en-US" sz="1400" smtClean="0"/>
              <a:t>覆盖整个县域，建设以现代物流、连锁配送、电子商务、期货市场等现代市场流通产业链为主线；以农资、农品批发市场为中心；以乡村连锁网点为终端。</a:t>
            </a:r>
          </a:p>
          <a:p>
            <a:pPr>
              <a:lnSpc>
                <a:spcPct val="105000"/>
              </a:lnSpc>
            </a:pPr>
            <a:r>
              <a:rPr lang="zh-CN" altLang="en-US" sz="1400" smtClean="0"/>
              <a:t>布局合理、结构优化、功能齐备、制度完善、有高现代化水平的统一、开放、竞争、有序的农产品流通体系。产业单位提供3000以上就业岗位。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1800" b="1" smtClean="0"/>
              <a:t>商业区：产业兴镇、商业繁荣</a:t>
            </a:r>
          </a:p>
          <a:p>
            <a:pPr>
              <a:lnSpc>
                <a:spcPct val="105000"/>
              </a:lnSpc>
            </a:pPr>
            <a:r>
              <a:rPr lang="zh-CN" altLang="en-US" sz="1400" smtClean="0"/>
              <a:t>覆盖周边10万农户生活消费和休闲娱乐，并逐步形成新镇特色旅游品牌，主题商业街和镇特色文化吸引更多消费人流。</a:t>
            </a:r>
          </a:p>
          <a:p>
            <a:pPr>
              <a:lnSpc>
                <a:spcPct val="105000"/>
              </a:lnSpc>
            </a:pPr>
            <a:r>
              <a:rPr lang="zh-CN" altLang="en-US" sz="1400" smtClean="0"/>
              <a:t>新镇内提供商业中心、主题商业街等商业物业约20万平方米，可为约1000农户提供创业条件。带动周边3000~5000农业人口非农就业。</a:t>
            </a:r>
          </a:p>
        </p:txBody>
      </p:sp>
      <p:pic>
        <p:nvPicPr>
          <p:cNvPr id="32774" name="Picture 6" descr="E:\元禾新镇\元禾小镇\OK\就本单元-大功能区A.emf就本单元-大功能区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922588"/>
            <a:ext cx="3148013" cy="20208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32775" name="Picture 7" descr="E:\元禾新镇\元禾小镇\OK\元禾新镇-单元商业区-s.emf元禾新镇-单元商业区-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3138" y="2922588"/>
            <a:ext cx="3144837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Text Box 14"/>
          <p:cNvSpPr txBox="1">
            <a:spLocks noChangeArrowheads="1"/>
          </p:cNvSpPr>
          <p:nvPr/>
        </p:nvSpPr>
        <p:spPr bwMode="auto">
          <a:xfrm>
            <a:off x="1531938" y="2565400"/>
            <a:ext cx="2027237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000" i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商业零售街           餐饮娱乐街</a:t>
            </a:r>
            <a:endParaRPr lang="zh-CN" altLang="en-US" i="1"/>
          </a:p>
        </p:txBody>
      </p:sp>
      <p:sp>
        <p:nvSpPr>
          <p:cNvPr id="32777" name="箭头 436"/>
          <p:cNvSpPr>
            <a:spLocks noChangeShapeType="1"/>
          </p:cNvSpPr>
          <p:nvPr/>
        </p:nvSpPr>
        <p:spPr bwMode="auto">
          <a:xfrm>
            <a:off x="2052638" y="2781300"/>
            <a:ext cx="0" cy="14446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tIns="575945" anchor="ctr">
            <a:spAutoFit/>
          </a:bodyPr>
          <a:lstStyle/>
          <a:p>
            <a:endParaRPr lang="zh-CN" altLang="en-US"/>
          </a:p>
        </p:txBody>
      </p:sp>
      <p:sp>
        <p:nvSpPr>
          <p:cNvPr id="32778" name="箭头 436"/>
          <p:cNvSpPr>
            <a:spLocks noChangeShapeType="1"/>
          </p:cNvSpPr>
          <p:nvPr/>
        </p:nvSpPr>
        <p:spPr bwMode="auto">
          <a:xfrm>
            <a:off x="3124200" y="2781300"/>
            <a:ext cx="0" cy="14446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tIns="575945" anchor="ctr">
            <a:spAutoFit/>
          </a:bodyPr>
          <a:lstStyle/>
          <a:p>
            <a:endParaRPr lang="zh-CN" altLang="en-US"/>
          </a:p>
        </p:txBody>
      </p:sp>
      <p:sp>
        <p:nvSpPr>
          <p:cNvPr id="32779" name="Text Box 14"/>
          <p:cNvSpPr txBox="1">
            <a:spLocks noChangeArrowheads="1"/>
          </p:cNvSpPr>
          <p:nvPr/>
        </p:nvSpPr>
        <p:spPr bwMode="auto">
          <a:xfrm>
            <a:off x="323850" y="3440113"/>
            <a:ext cx="5778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000" i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特色农产品街 </a:t>
            </a:r>
          </a:p>
          <a:p>
            <a:pPr algn="ctr"/>
            <a:endParaRPr lang="zh-CN" altLang="en-US" sz="1000" i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zh-CN" altLang="en-US" sz="1000" i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zh-CN" altLang="en-US" sz="1000" i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000" i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文化街</a:t>
            </a:r>
            <a:endParaRPr lang="zh-CN" altLang="en-US" i="1"/>
          </a:p>
        </p:txBody>
      </p:sp>
      <p:sp>
        <p:nvSpPr>
          <p:cNvPr id="32780" name="箭头 436"/>
          <p:cNvSpPr>
            <a:spLocks noChangeShapeType="1"/>
          </p:cNvSpPr>
          <p:nvPr/>
        </p:nvSpPr>
        <p:spPr bwMode="auto">
          <a:xfrm rot="-5400000">
            <a:off x="899319" y="3499644"/>
            <a:ext cx="0" cy="14446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tIns="575945" anchor="ctr">
            <a:spAutoFit/>
          </a:bodyPr>
          <a:lstStyle/>
          <a:p>
            <a:endParaRPr lang="zh-CN" altLang="en-US"/>
          </a:p>
        </p:txBody>
      </p:sp>
      <p:sp>
        <p:nvSpPr>
          <p:cNvPr id="32781" name="箭头 436"/>
          <p:cNvSpPr>
            <a:spLocks noChangeShapeType="1"/>
          </p:cNvSpPr>
          <p:nvPr/>
        </p:nvSpPr>
        <p:spPr bwMode="auto">
          <a:xfrm rot="-5400000">
            <a:off x="899319" y="4226719"/>
            <a:ext cx="0" cy="14446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tIns="575945"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5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6" dur="500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0" dur="500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0" dur="500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4" dur="500"/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8" dur="500"/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ldLvl="0" animBg="1" autoUpdateAnimBg="0"/>
      <p:bldP spid="32771" grpId="0" bldLvl="0" animBg="1" autoUpdateAnimBg="0"/>
      <p:bldP spid="32773" grpId="0" build="p" autoUpdateAnimBg="0"/>
      <p:bldP spid="32776" grpId="0" bldLvl="0" autoUpdateAnimBg="0"/>
      <p:bldP spid="32777" grpId="0" animBg="1"/>
      <p:bldP spid="32778" grpId="0" animBg="1"/>
      <p:bldP spid="32779" grpId="0" bldLvl="0" autoUpdateAnimBg="0"/>
      <p:bldP spid="32780" grpId="0" animBg="1"/>
      <p:bldP spid="32781" grpId="0" animBg="1"/>
    </p:bldLst>
  </p:timing>
</p:sld>
</file>

<file path=ppt/theme/theme1.xml><?xml version="1.0" encoding="utf-8"?>
<a:theme xmlns:a="http://schemas.openxmlformats.org/drawingml/2006/main" name="现代型相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465</Words>
  <Application>Microsoft Macintosh PowerPoint</Application>
  <PresentationFormat>全屏显示(4:3)</PresentationFormat>
  <Paragraphs>43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演示文稿设计模板</vt:lpstr>
      </vt:variant>
      <vt:variant>
        <vt:i4>21</vt:i4>
      </vt:variant>
      <vt:variant>
        <vt:lpstr>幻灯片标题</vt:lpstr>
      </vt:variant>
      <vt:variant>
        <vt:i4>10</vt:i4>
      </vt:variant>
    </vt:vector>
  </HeadingPairs>
  <TitlesOfParts>
    <vt:vector size="37" baseType="lpstr">
      <vt:lpstr>Calibri</vt:lpstr>
      <vt:lpstr>宋体</vt:lpstr>
      <vt:lpstr>Arial</vt:lpstr>
      <vt:lpstr>Yuppy SC Regular</vt:lpstr>
      <vt:lpstr>Hei</vt:lpstr>
      <vt:lpstr>微软雅黑</vt:lpstr>
      <vt:lpstr>现代型相册</vt:lpstr>
      <vt:lpstr>现代型相册</vt:lpstr>
      <vt:lpstr>现代型相册</vt:lpstr>
      <vt:lpstr>现代型相册</vt:lpstr>
      <vt:lpstr>现代型相册</vt:lpstr>
      <vt:lpstr>现代型相册</vt:lpstr>
      <vt:lpstr>现代型相册</vt:lpstr>
      <vt:lpstr>现代型相册</vt:lpstr>
      <vt:lpstr>现代型相册</vt:lpstr>
      <vt:lpstr>现代型相册</vt:lpstr>
      <vt:lpstr>现代型相册</vt:lpstr>
      <vt:lpstr>现代型相册</vt:lpstr>
      <vt:lpstr>现代型相册</vt:lpstr>
      <vt:lpstr>现代型相册</vt:lpstr>
      <vt:lpstr>现代型相册</vt:lpstr>
      <vt:lpstr>现代型相册</vt:lpstr>
      <vt:lpstr>现代型相册</vt:lpstr>
      <vt:lpstr>现代型相册</vt:lpstr>
      <vt:lpstr>现代型相册</vt:lpstr>
      <vt:lpstr>现代型相册</vt:lpstr>
      <vt:lpstr>现代型相册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元禾新镇流通产业</vt:lpstr>
      <vt:lpstr>幻灯片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revision>2</cp:revision>
  <dcterms:modified xsi:type="dcterms:W3CDTF">2013-04-28T08:39:30Z</dcterms:modified>
</cp:coreProperties>
</file>